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3" r:id="rId3"/>
    <p:sldId id="261" r:id="rId4"/>
    <p:sldId id="262"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x Boyes" initials="AB"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BAF95"/>
    <a:srgbClr val="ABCDBC"/>
    <a:srgbClr val="3CB668"/>
    <a:srgbClr val="2A7F49"/>
    <a:srgbClr val="369D5C"/>
    <a:srgbClr val="9BD19A"/>
    <a:srgbClr val="76D0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A7F49"/>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2015</a:t>
            </a:r>
            <a:endParaRPr lang="en-GB" sz="800" dirty="0">
              <a:latin typeface="Arial" panose="020B0604020202020204" pitchFamily="34" charset="0"/>
              <a:cs typeface="Arial" panose="020B0604020202020204" pitchFamily="34" charset="0"/>
            </a:endParaRPr>
          </a:p>
        </p:txBody>
      </p:sp>
      <p:sp>
        <p:nvSpPr>
          <p:cNvPr id="6" name="Rectangle 5"/>
          <p:cNvSpPr/>
          <p:nvPr userDrawn="1"/>
        </p:nvSpPr>
        <p:spPr>
          <a:xfrm>
            <a:off x="8244408" y="5759678"/>
            <a:ext cx="718466" cy="261610"/>
          </a:xfrm>
          <a:prstGeom prst="rect">
            <a:avLst/>
          </a:prstGeom>
        </p:spPr>
        <p:txBody>
          <a:bodyPr wrap="none">
            <a:spAutoFit/>
          </a:bodyPr>
          <a:lstStyle/>
          <a:p>
            <a:r>
              <a:rPr lang="en-GB" sz="1100" b="1" dirty="0" smtClean="0">
                <a:solidFill>
                  <a:srgbClr val="7BAF95"/>
                </a:solidFill>
                <a:latin typeface="Arial" panose="020B0604020202020204" pitchFamily="34" charset="0"/>
                <a:cs typeface="Arial" panose="020B0604020202020204" pitchFamily="34" charset="0"/>
              </a:rPr>
              <a:t>H074/02</a:t>
            </a:r>
          </a:p>
        </p:txBody>
      </p:sp>
      <p:pic>
        <p:nvPicPr>
          <p:cNvPr id="8" name="Picture 2" descr="Q:\Resources\Res_Dev_Shared\Studio\Visual Style Guidelines\English\FT_2015\A_Eng_Lang_Lit\Artwork\AS_LitLang_PP_banner.jp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30000"/>
            <a:ext cx="9144000" cy="829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ABCDBC"/>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dirty="0"/>
          </a:p>
        </p:txBody>
      </p:sp>
      <p:sp>
        <p:nvSpPr>
          <p:cNvPr id="8" name="TextBox 7"/>
          <p:cNvSpPr txBox="1"/>
          <p:nvPr/>
        </p:nvSpPr>
        <p:spPr>
          <a:xfrm>
            <a:off x="323528" y="3501008"/>
            <a:ext cx="3600400" cy="492443"/>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H070 Topic Title</a:t>
            </a:r>
            <a:endParaRPr lang="en-GB" sz="2600"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475928" y="3653408"/>
            <a:ext cx="3600400" cy="492443"/>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H070 Topic Title</a:t>
            </a:r>
            <a:endParaRPr lang="en-GB" sz="2600" b="1"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442469" y="3644598"/>
            <a:ext cx="3600400" cy="89255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H074/H474</a:t>
            </a:r>
          </a:p>
          <a:p>
            <a:r>
              <a:rPr lang="en-GB" sz="2600" b="1" dirty="0" smtClean="0">
                <a:solidFill>
                  <a:schemeClr val="bg1"/>
                </a:solidFill>
                <a:latin typeface="Arial" panose="020B0604020202020204" pitchFamily="34" charset="0"/>
                <a:cs typeface="Arial" panose="020B0604020202020204" pitchFamily="34" charset="0"/>
              </a:rPr>
              <a:t>Topic Title</a:t>
            </a:r>
            <a:endParaRPr lang="en-GB" sz="2600" b="1" dirty="0">
              <a:solidFill>
                <a:schemeClr val="bg1"/>
              </a:solidFill>
              <a:latin typeface="Arial" panose="020B0604020202020204" pitchFamily="34" charset="0"/>
              <a:cs typeface="Arial" panose="020B0604020202020204" pitchFamily="34" charset="0"/>
            </a:endParaRPr>
          </a:p>
        </p:txBody>
      </p:sp>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512" y="0"/>
            <a:ext cx="9180512" cy="6858000"/>
          </a:xfrm>
        </p:spPr>
      </p:pic>
      <p:sp>
        <p:nvSpPr>
          <p:cNvPr id="10" name="TextBox 9"/>
          <p:cNvSpPr txBox="1"/>
          <p:nvPr/>
        </p:nvSpPr>
        <p:spPr>
          <a:xfrm>
            <a:off x="395536" y="3789040"/>
            <a:ext cx="3600400" cy="89255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H074/02</a:t>
            </a:r>
            <a:r>
              <a:rPr lang="en-GB" sz="2600" b="1" dirty="0">
                <a:solidFill>
                  <a:schemeClr val="bg1"/>
                </a:solidFill>
                <a:latin typeface="Arial" panose="020B0604020202020204" pitchFamily="34" charset="0"/>
                <a:cs typeface="Arial" panose="020B0604020202020204" pitchFamily="34" charset="0"/>
              </a:rPr>
              <a:t> </a:t>
            </a:r>
            <a:r>
              <a:rPr lang="en-US" sz="2600" b="1" dirty="0" smtClean="0">
                <a:solidFill>
                  <a:schemeClr val="bg1"/>
                </a:solidFill>
              </a:rPr>
              <a:t>The </a:t>
            </a:r>
            <a:r>
              <a:rPr lang="en-US" sz="2600" b="1" dirty="0">
                <a:solidFill>
                  <a:schemeClr val="bg1"/>
                </a:solidFill>
              </a:rPr>
              <a:t>language of literary texts</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p:txBody>
          <a:bodyPr>
            <a:normAutofit/>
          </a:bodyPr>
          <a:lstStyle/>
          <a:p>
            <a:pPr marL="0" indent="0">
              <a:buNone/>
            </a:pPr>
            <a:r>
              <a:rPr lang="en-GB" sz="1400" dirty="0" smtClean="0"/>
              <a:t>This guide is designed to take you through H074/02 </a:t>
            </a:r>
            <a:r>
              <a:rPr lang="en-GB" sz="1400" dirty="0"/>
              <a:t>AS Level English Language and Literature (EMC) exam paper.  </a:t>
            </a:r>
            <a:r>
              <a:rPr lang="en-GB" sz="1400" dirty="0" smtClean="0"/>
              <a:t>Its aim is to explain how candidates should approach each paper and how marks are awarded to the different questions.  </a:t>
            </a:r>
          </a:p>
          <a:p>
            <a:pPr marL="0" indent="0">
              <a:buNone/>
            </a:pPr>
            <a:endParaRPr lang="en-GB" sz="1400" dirty="0"/>
          </a:p>
          <a:p>
            <a:pPr marL="0" indent="0">
              <a:buNone/>
            </a:pPr>
            <a:r>
              <a:rPr lang="en-GB" sz="1400" dirty="0" smtClean="0"/>
              <a:t>The advice given is the same for all questions across all of the set texts as question wording and structure is consistent. </a:t>
            </a:r>
            <a:endParaRPr lang="en-GB" sz="1400" dirty="0"/>
          </a:p>
          <a:p>
            <a:pPr marL="0" indent="0">
              <a:buNone/>
            </a:pPr>
            <a:endParaRPr lang="en-GB" sz="1400" dirty="0" smtClean="0"/>
          </a:p>
          <a:p>
            <a:pPr marL="0" indent="0">
              <a:buNone/>
            </a:pPr>
            <a:r>
              <a:rPr lang="en-GB" sz="1400" dirty="0" smtClean="0"/>
              <a:t>The orange text boxes offer further explanation on the questions on the exam </a:t>
            </a:r>
          </a:p>
          <a:p>
            <a:pPr marL="0" indent="0">
              <a:buNone/>
            </a:pPr>
            <a:r>
              <a:rPr lang="en-GB" sz="1400" dirty="0" smtClean="0"/>
              <a:t>paper. They offer guidance on the wording of questions and what candidates </a:t>
            </a:r>
          </a:p>
          <a:p>
            <a:pPr marL="0" indent="0">
              <a:buNone/>
            </a:pPr>
            <a:r>
              <a:rPr lang="en-GB" sz="1400" dirty="0" smtClean="0"/>
              <a:t>should do in response to them.</a:t>
            </a:r>
          </a:p>
          <a:p>
            <a:pPr marL="0" indent="0">
              <a:buNone/>
            </a:pPr>
            <a:endParaRPr lang="en-GB" sz="1400" dirty="0" smtClean="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percentage of </a:t>
            </a:r>
            <a:r>
              <a:rPr lang="en-GB" sz="1400" dirty="0" smtClean="0"/>
              <a:t>each assessment objective attributed </a:t>
            </a:r>
          </a:p>
          <a:p>
            <a:pPr marL="0" indent="0">
              <a:buNone/>
            </a:pPr>
            <a:r>
              <a:rPr lang="en-GB" sz="1400" dirty="0" smtClean="0"/>
              <a:t>to each question</a:t>
            </a:r>
            <a:r>
              <a:rPr lang="en-GB" sz="1400" dirty="0"/>
              <a:t>. The percentage given is over the whole qualification.</a:t>
            </a:r>
          </a:p>
          <a:p>
            <a:pPr marL="0" indent="0">
              <a:buNone/>
            </a:pPr>
            <a:endParaRPr lang="en-GB" sz="1400" dirty="0" smtClean="0"/>
          </a:p>
          <a:p>
            <a:pPr marL="0" indent="0">
              <a:buNone/>
            </a:pPr>
            <a:endParaRPr lang="en-GB" sz="1400" dirty="0"/>
          </a:p>
          <a:p>
            <a:pPr marL="0" indent="0">
              <a:buNone/>
            </a:pPr>
            <a:endParaRPr lang="en-GB" sz="1400" dirty="0"/>
          </a:p>
        </p:txBody>
      </p:sp>
      <p:sp>
        <p:nvSpPr>
          <p:cNvPr id="4" name="Rounded Rectangle 3"/>
          <p:cNvSpPr/>
          <p:nvPr/>
        </p:nvSpPr>
        <p:spPr>
          <a:xfrm>
            <a:off x="7020271" y="2908354"/>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will always be a comparison based on a cultural or social situation with a clear thematic link between the situations 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p:nvPr/>
        </p:nvCxnSpPr>
        <p:spPr>
          <a:xfrm flipH="1">
            <a:off x="6228183" y="3339570"/>
            <a:ext cx="792089" cy="305454"/>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7039058" y="4400930"/>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p:nvPr/>
        </p:nvCxnSpPr>
        <p:spPr>
          <a:xfrm flipH="1">
            <a:off x="6255681" y="4654118"/>
            <a:ext cx="792088" cy="25318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506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97346"/>
            <a:ext cx="8856984" cy="5693866"/>
          </a:xfrm>
          <a:prstGeom prst="rect">
            <a:avLst/>
          </a:prstGeom>
        </p:spPr>
        <p:txBody>
          <a:bodyPr wrap="square">
            <a:spAutoFit/>
          </a:bodyPr>
          <a:lstStyle/>
          <a:p>
            <a:pPr algn="ctr"/>
            <a:r>
              <a:rPr lang="en-GB" sz="1400" b="1" dirty="0">
                <a:latin typeface="Arial" panose="020B0604020202020204" pitchFamily="34" charset="0"/>
                <a:cs typeface="Arial" panose="020B0604020202020204" pitchFamily="34" charset="0"/>
              </a:rPr>
              <a:t>Section A – The language of prose </a:t>
            </a:r>
            <a:endParaRPr lang="en-GB" sz="1400" dirty="0">
              <a:latin typeface="Arial" panose="020B0604020202020204" pitchFamily="34" charset="0"/>
              <a:cs typeface="Arial" panose="020B0604020202020204" pitchFamily="34" charset="0"/>
            </a:endParaRPr>
          </a:p>
          <a:p>
            <a:pPr algn="ctr"/>
            <a:r>
              <a:rPr lang="en-GB" sz="1400" dirty="0">
                <a:latin typeface="Arial" panose="020B0604020202020204" pitchFamily="34" charset="0"/>
                <a:cs typeface="Arial" panose="020B0604020202020204" pitchFamily="34" charset="0"/>
              </a:rPr>
              <a:t>Charlotte </a:t>
            </a:r>
            <a:r>
              <a:rPr lang="en-GB" sz="1400" dirty="0" err="1">
                <a:latin typeface="Arial" panose="020B0604020202020204" pitchFamily="34" charset="0"/>
                <a:cs typeface="Arial" panose="020B0604020202020204" pitchFamily="34" charset="0"/>
              </a:rPr>
              <a:t>Brontë</a:t>
            </a:r>
            <a:r>
              <a:rPr lang="en-GB" sz="1400" dirty="0">
                <a:latin typeface="Arial" panose="020B0604020202020204" pitchFamily="34" charset="0"/>
                <a:cs typeface="Arial" panose="020B0604020202020204" pitchFamily="34" charset="0"/>
              </a:rPr>
              <a:t>: </a:t>
            </a:r>
            <a:r>
              <a:rPr lang="en-GB" sz="1400" i="1" dirty="0">
                <a:latin typeface="Arial" panose="020B0604020202020204" pitchFamily="34" charset="0"/>
                <a:cs typeface="Arial" panose="020B0604020202020204" pitchFamily="34" charset="0"/>
              </a:rPr>
              <a:t>Jane Eyre </a:t>
            </a:r>
            <a:endParaRPr lang="en-GB" sz="1400" dirty="0">
              <a:latin typeface="Arial" panose="020B0604020202020204" pitchFamily="34" charset="0"/>
              <a:cs typeface="Arial" panose="020B0604020202020204" pitchFamily="34" charset="0"/>
            </a:endParaRPr>
          </a:p>
          <a:p>
            <a:pPr algn="ctr"/>
            <a:r>
              <a:rPr lang="en-GB" sz="1400" dirty="0">
                <a:latin typeface="Arial" panose="020B0604020202020204" pitchFamily="34" charset="0"/>
                <a:cs typeface="Arial" panose="020B0604020202020204" pitchFamily="34" charset="0"/>
              </a:rPr>
              <a:t>F Scott Fitzgerald: </a:t>
            </a:r>
            <a:r>
              <a:rPr lang="en-GB" sz="1400" i="1" dirty="0">
                <a:latin typeface="Arial" panose="020B0604020202020204" pitchFamily="34" charset="0"/>
                <a:cs typeface="Arial" panose="020B0604020202020204" pitchFamily="34" charset="0"/>
              </a:rPr>
              <a:t>The Great Gatsby </a:t>
            </a:r>
            <a:endParaRPr lang="en-GB" sz="1400" dirty="0">
              <a:latin typeface="Arial" panose="020B0604020202020204" pitchFamily="34" charset="0"/>
              <a:cs typeface="Arial" panose="020B0604020202020204" pitchFamily="34" charset="0"/>
            </a:endParaRPr>
          </a:p>
          <a:p>
            <a:pPr algn="ctr"/>
            <a:r>
              <a:rPr lang="en-GB" sz="1400" dirty="0">
                <a:latin typeface="Arial" panose="020B0604020202020204" pitchFamily="34" charset="0"/>
                <a:cs typeface="Arial" panose="020B0604020202020204" pitchFamily="34" charset="0"/>
              </a:rPr>
              <a:t>Chinua Achebe: </a:t>
            </a:r>
            <a:r>
              <a:rPr lang="en-GB" sz="1400" i="1" dirty="0">
                <a:latin typeface="Arial" panose="020B0604020202020204" pitchFamily="34" charset="0"/>
                <a:cs typeface="Arial" panose="020B0604020202020204" pitchFamily="34" charset="0"/>
              </a:rPr>
              <a:t>Things Fall Apart </a:t>
            </a:r>
            <a:endParaRPr lang="en-GB" sz="1400" dirty="0">
              <a:latin typeface="Arial" panose="020B0604020202020204" pitchFamily="34" charset="0"/>
              <a:cs typeface="Arial" panose="020B0604020202020204" pitchFamily="34" charset="0"/>
            </a:endParaRPr>
          </a:p>
          <a:p>
            <a:pPr algn="ctr"/>
            <a:r>
              <a:rPr lang="en-GB" sz="1400" dirty="0">
                <a:latin typeface="Arial" panose="020B0604020202020204" pitchFamily="34" charset="0"/>
                <a:cs typeface="Arial" panose="020B0604020202020204" pitchFamily="34" charset="0"/>
              </a:rPr>
              <a:t>Arundhati Roy: </a:t>
            </a:r>
            <a:r>
              <a:rPr lang="en-GB" sz="1400" i="1" dirty="0">
                <a:latin typeface="Arial" panose="020B0604020202020204" pitchFamily="34" charset="0"/>
                <a:cs typeface="Arial" panose="020B0604020202020204" pitchFamily="34" charset="0"/>
              </a:rPr>
              <a:t>The God of Small Things </a:t>
            </a:r>
            <a:endParaRPr lang="en-GB" sz="1400" dirty="0">
              <a:latin typeface="Arial" panose="020B0604020202020204" pitchFamily="34" charset="0"/>
              <a:cs typeface="Arial" panose="020B0604020202020204" pitchFamily="34" charset="0"/>
            </a:endParaRPr>
          </a:p>
          <a:p>
            <a:pPr algn="ctr"/>
            <a:r>
              <a:rPr lang="en-GB" sz="1400" dirty="0">
                <a:latin typeface="Arial" panose="020B0604020202020204" pitchFamily="34" charset="0"/>
                <a:cs typeface="Arial" panose="020B0604020202020204" pitchFamily="34" charset="0"/>
              </a:rPr>
              <a:t>Ian McEwan: </a:t>
            </a:r>
            <a:r>
              <a:rPr lang="en-GB" sz="1400" i="1" dirty="0">
                <a:latin typeface="Arial" panose="020B0604020202020204" pitchFamily="34" charset="0"/>
                <a:cs typeface="Arial" panose="020B0604020202020204" pitchFamily="34" charset="0"/>
              </a:rPr>
              <a:t>Atonement </a:t>
            </a:r>
            <a:endParaRPr lang="en-GB" sz="1400" dirty="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       </a:t>
            </a:r>
            <a:r>
              <a:rPr lang="en-GB" sz="1400" dirty="0" err="1" smtClean="0">
                <a:latin typeface="Arial" panose="020B0604020202020204" pitchFamily="34" charset="0"/>
                <a:cs typeface="Arial" panose="020B0604020202020204" pitchFamily="34" charset="0"/>
              </a:rPr>
              <a:t>Jhumpa</a:t>
            </a:r>
            <a:r>
              <a:rPr lang="en-GB" sz="1400" dirty="0" smtClean="0">
                <a:latin typeface="Arial" panose="020B0604020202020204" pitchFamily="34" charset="0"/>
                <a:cs typeface="Arial" panose="020B0604020202020204" pitchFamily="34" charset="0"/>
              </a:rPr>
              <a:t> </a:t>
            </a:r>
            <a:r>
              <a:rPr lang="en-GB" sz="1400" dirty="0" err="1">
                <a:latin typeface="Arial" panose="020B0604020202020204" pitchFamily="34" charset="0"/>
                <a:cs typeface="Arial" panose="020B0604020202020204" pitchFamily="34" charset="0"/>
              </a:rPr>
              <a:t>Lahiri</a:t>
            </a:r>
            <a:r>
              <a:rPr lang="en-GB" sz="1400" dirty="0">
                <a:latin typeface="Arial" panose="020B0604020202020204" pitchFamily="34" charset="0"/>
                <a:cs typeface="Arial" panose="020B0604020202020204" pitchFamily="34" charset="0"/>
              </a:rPr>
              <a:t>: </a:t>
            </a:r>
            <a:r>
              <a:rPr lang="en-GB" sz="1400" i="1" dirty="0">
                <a:latin typeface="Arial" panose="020B0604020202020204" pitchFamily="34" charset="0"/>
                <a:cs typeface="Arial" panose="020B0604020202020204" pitchFamily="34" charset="0"/>
              </a:rPr>
              <a:t>The Namesake </a:t>
            </a:r>
            <a:endParaRPr lang="en-GB" sz="1400" i="1" dirty="0" smtClean="0">
              <a:latin typeface="Arial" panose="020B0604020202020204" pitchFamily="34" charset="0"/>
              <a:cs typeface="Arial" panose="020B0604020202020204" pitchFamily="34" charset="0"/>
            </a:endParaRPr>
          </a:p>
          <a:p>
            <a:pPr algn="ctr"/>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Answer </a:t>
            </a:r>
            <a:r>
              <a:rPr lang="en-GB" sz="1400" b="1" dirty="0">
                <a:latin typeface="Arial" panose="020B0604020202020204" pitchFamily="34" charset="0"/>
                <a:cs typeface="Arial" panose="020B0604020202020204" pitchFamily="34" charset="0"/>
              </a:rPr>
              <a:t>one </a:t>
            </a:r>
            <a:r>
              <a:rPr lang="en-GB" sz="1400" dirty="0">
                <a:latin typeface="Arial" panose="020B0604020202020204" pitchFamily="34" charset="0"/>
                <a:cs typeface="Arial" panose="020B0604020202020204" pitchFamily="34" charset="0"/>
              </a:rPr>
              <a:t>question from </a:t>
            </a:r>
            <a:r>
              <a:rPr lang="en-GB" sz="1400" b="1" dirty="0">
                <a:latin typeface="Arial" panose="020B0604020202020204" pitchFamily="34" charset="0"/>
                <a:cs typeface="Arial" panose="020B0604020202020204" pitchFamily="34" charset="0"/>
              </a:rPr>
              <a:t>this section </a:t>
            </a:r>
            <a:r>
              <a:rPr lang="en-GB" sz="1400" dirty="0">
                <a:latin typeface="Arial" panose="020B0604020202020204" pitchFamily="34" charset="0"/>
                <a:cs typeface="Arial" panose="020B0604020202020204" pitchFamily="34" charset="0"/>
              </a:rPr>
              <a:t>on your </a:t>
            </a:r>
            <a:r>
              <a:rPr lang="en-GB" sz="1400" b="1" dirty="0">
                <a:latin typeface="Arial" panose="020B0604020202020204" pitchFamily="34" charset="0"/>
                <a:cs typeface="Arial" panose="020B0604020202020204" pitchFamily="34" charset="0"/>
              </a:rPr>
              <a:t>chosen prose text</a:t>
            </a:r>
            <a:r>
              <a:rPr lang="en-GB" sz="1400" dirty="0">
                <a:latin typeface="Arial" panose="020B0604020202020204" pitchFamily="34" charset="0"/>
                <a:cs typeface="Arial" panose="020B0604020202020204" pitchFamily="34" charset="0"/>
              </a:rPr>
              <a:t>. You should spend about 45 minutes on this section. </a:t>
            </a:r>
            <a:endParaRPr lang="en-GB" sz="1400" dirty="0" smtClean="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1 </a:t>
            </a:r>
            <a:r>
              <a:rPr lang="en-GB" sz="1400" b="1" dirty="0" smtClean="0">
                <a:latin typeface="Arial" panose="020B0604020202020204" pitchFamily="34" charset="0"/>
                <a:cs typeface="Arial" panose="020B0604020202020204" pitchFamily="34" charset="0"/>
              </a:rPr>
              <a:t>     Charlotte </a:t>
            </a:r>
            <a:r>
              <a:rPr lang="en-GB" sz="1400" b="1" dirty="0" err="1">
                <a:latin typeface="Arial" panose="020B0604020202020204" pitchFamily="34" charset="0"/>
                <a:cs typeface="Arial" panose="020B0604020202020204" pitchFamily="34" charset="0"/>
              </a:rPr>
              <a:t>Brontë</a:t>
            </a:r>
            <a:r>
              <a:rPr lang="en-GB" sz="1400" b="1" dirty="0">
                <a:latin typeface="Arial" panose="020B0604020202020204" pitchFamily="34" charset="0"/>
                <a:cs typeface="Arial" panose="020B0604020202020204" pitchFamily="34" charset="0"/>
              </a:rPr>
              <a:t>: </a:t>
            </a:r>
            <a:r>
              <a:rPr lang="en-GB" sz="1400" b="1" i="1" dirty="0">
                <a:latin typeface="Arial" panose="020B0604020202020204" pitchFamily="34" charset="0"/>
                <a:cs typeface="Arial" panose="020B0604020202020204" pitchFamily="34" charset="0"/>
              </a:rPr>
              <a:t>Jane Eyre </a:t>
            </a:r>
            <a:endParaRPr lang="en-GB" sz="1400" b="1" i="1" dirty="0" smtClean="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smtClean="0">
                <a:latin typeface="Arial" panose="020B0604020202020204" pitchFamily="34" charset="0"/>
                <a:cs typeface="Arial" panose="020B0604020202020204" pitchFamily="34" charset="0"/>
              </a:rPr>
              <a:t>        Write </a:t>
            </a:r>
            <a:r>
              <a:rPr lang="en-GB" sz="1400" dirty="0">
                <a:latin typeface="Arial" panose="020B0604020202020204" pitchFamily="34" charset="0"/>
                <a:cs typeface="Arial" panose="020B0604020202020204" pitchFamily="34" charset="0"/>
              </a:rPr>
              <a:t>about the ways in which Charlotte </a:t>
            </a:r>
            <a:r>
              <a:rPr lang="en-GB" sz="1400" dirty="0" err="1">
                <a:latin typeface="Arial" panose="020B0604020202020204" pitchFamily="34" charset="0"/>
                <a:cs typeface="Arial" panose="020B0604020202020204" pitchFamily="34" charset="0"/>
              </a:rPr>
              <a:t>Brontë</a:t>
            </a:r>
            <a:r>
              <a:rPr lang="en-GB" sz="1400" dirty="0">
                <a:latin typeface="Arial" panose="020B0604020202020204" pitchFamily="34" charset="0"/>
                <a:cs typeface="Arial" panose="020B0604020202020204" pitchFamily="34" charset="0"/>
              </a:rPr>
              <a:t> tells the story in this extract. </a:t>
            </a:r>
          </a:p>
          <a:p>
            <a:endParaRPr lang="en-GB" sz="1400" dirty="0" smtClean="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       In </a:t>
            </a:r>
            <a:r>
              <a:rPr lang="en-GB" sz="1400" dirty="0">
                <a:latin typeface="Arial" panose="020B0604020202020204" pitchFamily="34" charset="0"/>
                <a:cs typeface="Arial" panose="020B0604020202020204" pitchFamily="34" charset="0"/>
              </a:rPr>
              <a:t>your answer you should: </a:t>
            </a:r>
          </a:p>
          <a:p>
            <a:endParaRPr lang="en-GB" sz="1400" dirty="0">
              <a:latin typeface="Arial" panose="020B0604020202020204" pitchFamily="34" charset="0"/>
              <a:cs typeface="Arial" panose="020B0604020202020204" pitchFamily="34" charset="0"/>
            </a:endParaRPr>
          </a:p>
          <a:p>
            <a:r>
              <a:rPr lang="en-GB" sz="1400" dirty="0" smtClean="0">
                <a:latin typeface="Arial" panose="020B0604020202020204" pitchFamily="34" charset="0"/>
                <a:cs typeface="Arial" panose="020B0604020202020204" pitchFamily="34" charset="0"/>
              </a:rPr>
              <a:t>	• </a:t>
            </a:r>
            <a:r>
              <a:rPr lang="en-GB" sz="1400" dirty="0">
                <a:latin typeface="Arial" panose="020B0604020202020204" pitchFamily="34" charset="0"/>
                <a:cs typeface="Arial" panose="020B0604020202020204" pitchFamily="34" charset="0"/>
              </a:rPr>
              <a:t>explore the narrative techniques used in the extract </a:t>
            </a:r>
          </a:p>
          <a:p>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smtClean="0">
                <a:latin typeface="Arial" panose="020B0604020202020204" pitchFamily="34" charset="0"/>
                <a:cs typeface="Arial" panose="020B0604020202020204" pitchFamily="34" charset="0"/>
              </a:rPr>
              <a:t>	• </a:t>
            </a:r>
            <a:r>
              <a:rPr lang="en-GB" sz="1400" dirty="0">
                <a:latin typeface="Arial" panose="020B0604020202020204" pitchFamily="34" charset="0"/>
                <a:cs typeface="Arial" panose="020B0604020202020204" pitchFamily="34" charset="0"/>
              </a:rPr>
              <a:t>consider the extract in the context of the novel as a whole and its genre </a:t>
            </a:r>
          </a:p>
          <a:p>
            <a:endParaRPr lang="en-GB" sz="1400" dirty="0" smtClean="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endParaRPr lang="en-GB" sz="1400" dirty="0" smtClean="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							            </a:t>
            </a:r>
            <a:r>
              <a:rPr lang="en-GB" sz="1400" b="1" dirty="0" smtClean="0">
                <a:latin typeface="Arial" panose="020B0604020202020204" pitchFamily="34" charset="0"/>
                <a:cs typeface="Arial" panose="020B0604020202020204" pitchFamily="34" charset="0"/>
              </a:rPr>
              <a:t>[</a:t>
            </a:r>
            <a:r>
              <a:rPr lang="en-GB" sz="1400" b="1" dirty="0">
                <a:latin typeface="Arial" panose="020B0604020202020204" pitchFamily="34" charset="0"/>
                <a:cs typeface="Arial" panose="020B0604020202020204" pitchFamily="34" charset="0"/>
              </a:rPr>
              <a:t>25] </a:t>
            </a:r>
            <a:endParaRPr lang="en-GB" sz="1400" dirty="0">
              <a:latin typeface="Arial" panose="020B0604020202020204" pitchFamily="34" charset="0"/>
              <a:cs typeface="Arial" panose="020B0604020202020204" pitchFamily="34" charset="0"/>
            </a:endParaRPr>
          </a:p>
        </p:txBody>
      </p:sp>
      <p:sp>
        <p:nvSpPr>
          <p:cNvPr id="3" name="Rounded Rectangle 2"/>
          <p:cNvSpPr/>
          <p:nvPr/>
        </p:nvSpPr>
        <p:spPr>
          <a:xfrm>
            <a:off x="6129517" y="2189042"/>
            <a:ext cx="2913193" cy="85523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is a closed text exam; the extract is printed in the question paper. Candidates are expected to do a close analysis of the extract. </a:t>
            </a:r>
          </a:p>
        </p:txBody>
      </p:sp>
      <p:sp>
        <p:nvSpPr>
          <p:cNvPr id="19" name="Rounded Rectangle 18"/>
          <p:cNvSpPr/>
          <p:nvPr/>
        </p:nvSpPr>
        <p:spPr>
          <a:xfrm>
            <a:off x="6824186" y="2396207"/>
            <a:ext cx="1863824" cy="64807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includes time for reading the extract.</a:t>
            </a:r>
            <a:endParaRPr lang="en-GB" sz="1000" dirty="0">
              <a:latin typeface="Arial" panose="020B0604020202020204" pitchFamily="34" charset="0"/>
              <a:cs typeface="Arial" panose="020B0604020202020204" pitchFamily="34" charset="0"/>
            </a:endParaRPr>
          </a:p>
        </p:txBody>
      </p:sp>
      <p:cxnSp>
        <p:nvCxnSpPr>
          <p:cNvPr id="4" name="Straight Arrow Connector 3"/>
          <p:cNvCxnSpPr>
            <a:stCxn id="19" idx="0"/>
          </p:cNvCxnSpPr>
          <p:nvPr/>
        </p:nvCxnSpPr>
        <p:spPr>
          <a:xfrm flipV="1">
            <a:off x="7756098" y="2127276"/>
            <a:ext cx="0" cy="26893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5947094" y="5057987"/>
            <a:ext cx="1433218" cy="792088"/>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AO1:   8%  </a:t>
            </a:r>
          </a:p>
          <a:p>
            <a:r>
              <a:rPr lang="en-GB" sz="1000" dirty="0" smtClean="0">
                <a:latin typeface="Arial" panose="020B0604020202020204" pitchFamily="34" charset="0"/>
                <a:cs typeface="Arial" panose="020B0604020202020204" pitchFamily="34" charset="0"/>
              </a:rPr>
              <a:t>AO2:  12% </a:t>
            </a:r>
          </a:p>
          <a:p>
            <a:r>
              <a:rPr lang="en-GB" sz="1000" dirty="0" smtClean="0">
                <a:latin typeface="Arial" panose="020B0604020202020204" pitchFamily="34" charset="0"/>
                <a:cs typeface="Arial" panose="020B0604020202020204" pitchFamily="34" charset="0"/>
              </a:rPr>
              <a:t>AO3:   5%</a:t>
            </a:r>
          </a:p>
          <a:p>
            <a:r>
              <a:rPr lang="en-GB" sz="1000" dirty="0" smtClean="0">
                <a:latin typeface="Arial" panose="020B0604020202020204" pitchFamily="34" charset="0"/>
                <a:cs typeface="Arial" panose="020B0604020202020204" pitchFamily="34" charset="0"/>
              </a:rPr>
              <a:t>Total: 25% of AS </a:t>
            </a:r>
            <a:endParaRPr lang="en-GB" sz="1000" dirty="0">
              <a:latin typeface="Arial" panose="020B0604020202020204" pitchFamily="34" charset="0"/>
              <a:cs typeface="Arial" panose="020B0604020202020204" pitchFamily="34" charset="0"/>
            </a:endParaRPr>
          </a:p>
        </p:txBody>
      </p:sp>
      <p:cxnSp>
        <p:nvCxnSpPr>
          <p:cNvPr id="10" name="Straight Arrow Connector 9"/>
          <p:cNvCxnSpPr/>
          <p:nvPr/>
        </p:nvCxnSpPr>
        <p:spPr>
          <a:xfrm>
            <a:off x="7380312" y="5421077"/>
            <a:ext cx="751572" cy="25202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3" idx="1"/>
          </p:cNvCxnSpPr>
          <p:nvPr/>
        </p:nvCxnSpPr>
        <p:spPr>
          <a:xfrm flipH="1" flipV="1">
            <a:off x="4670667" y="2189043"/>
            <a:ext cx="1458850" cy="42761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6162390" y="197346"/>
            <a:ext cx="2880320" cy="171948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are expected to explore  the following, where relevant and appropriate:</a:t>
            </a:r>
          </a:p>
          <a:p>
            <a:pPr marL="171450" indent="-171450">
              <a:buFontTx/>
              <a:buChar char="-"/>
            </a:pPr>
            <a:r>
              <a:rPr lang="en-GB" sz="1000" dirty="0" smtClean="0">
                <a:latin typeface="Arial" panose="020B0604020202020204" pitchFamily="34" charset="0"/>
                <a:cs typeface="Arial" panose="020B0604020202020204" pitchFamily="34" charset="0"/>
              </a:rPr>
              <a:t>narrative techniques and how they shape meaning</a:t>
            </a:r>
          </a:p>
          <a:p>
            <a:pPr marL="171450" indent="-171450">
              <a:buFontTx/>
              <a:buChar char="-"/>
            </a:pPr>
            <a:r>
              <a:rPr lang="en-GB" sz="1000" dirty="0">
                <a:latin typeface="Arial" panose="020B0604020202020204" pitchFamily="34" charset="0"/>
                <a:cs typeface="Arial" panose="020B0604020202020204" pitchFamily="34" charset="0"/>
              </a:rPr>
              <a:t>t</a:t>
            </a:r>
            <a:r>
              <a:rPr lang="en-GB" sz="1000" dirty="0" smtClean="0">
                <a:latin typeface="Arial" panose="020B0604020202020204" pitchFamily="34" charset="0"/>
                <a:cs typeface="Arial" panose="020B0604020202020204" pitchFamily="34" charset="0"/>
              </a:rPr>
              <a:t>he handling of time</a:t>
            </a:r>
          </a:p>
          <a:p>
            <a:pPr marL="171450" indent="-171450">
              <a:buFontTx/>
              <a:buChar char="-"/>
            </a:pPr>
            <a:r>
              <a:rPr lang="en-GB" sz="1000" dirty="0" smtClean="0">
                <a:latin typeface="Arial" panose="020B0604020202020204" pitchFamily="34" charset="0"/>
                <a:cs typeface="Arial" panose="020B0604020202020204" pitchFamily="34" charset="0"/>
              </a:rPr>
              <a:t>structure, setting</a:t>
            </a:r>
          </a:p>
          <a:p>
            <a:pPr marL="171450" indent="-171450">
              <a:buFontTx/>
              <a:buChar char="-"/>
            </a:pPr>
            <a:r>
              <a:rPr lang="en-GB" sz="1000" dirty="0" smtClean="0">
                <a:latin typeface="Arial" panose="020B0604020202020204" pitchFamily="34" charset="0"/>
                <a:cs typeface="Arial" panose="020B0604020202020204" pitchFamily="34" charset="0"/>
              </a:rPr>
              <a:t>point of view</a:t>
            </a:r>
          </a:p>
          <a:p>
            <a:pPr marL="171450" indent="-171450">
              <a:buFontTx/>
              <a:buChar char="-"/>
            </a:pPr>
            <a:r>
              <a:rPr lang="en-GB" sz="1000" dirty="0">
                <a:latin typeface="Arial" panose="020B0604020202020204" pitchFamily="34" charset="0"/>
                <a:cs typeface="Arial" panose="020B0604020202020204" pitchFamily="34" charset="0"/>
              </a:rPr>
              <a:t>l</a:t>
            </a:r>
            <a:r>
              <a:rPr lang="en-GB" sz="1000" dirty="0" smtClean="0">
                <a:latin typeface="Arial" panose="020B0604020202020204" pitchFamily="34" charset="0"/>
                <a:cs typeface="Arial" panose="020B0604020202020204" pitchFamily="34" charset="0"/>
              </a:rPr>
              <a:t>exis, grammar, figurative language etc.</a:t>
            </a:r>
          </a:p>
          <a:p>
            <a:pPr marL="171450" indent="-171450">
              <a:buFontTx/>
              <a:buChar char="-"/>
            </a:pPr>
            <a:endParaRPr lang="en-GB" sz="1000" dirty="0">
              <a:latin typeface="Arial" panose="020B0604020202020204" pitchFamily="34" charset="0"/>
              <a:cs typeface="Arial" panose="020B0604020202020204" pitchFamily="34" charset="0"/>
            </a:endParaRPr>
          </a:p>
        </p:txBody>
      </p:sp>
      <p:cxnSp>
        <p:nvCxnSpPr>
          <p:cNvPr id="26" name="Straight Arrow Connector 25"/>
          <p:cNvCxnSpPr>
            <a:stCxn id="42" idx="1"/>
          </p:cNvCxnSpPr>
          <p:nvPr/>
        </p:nvCxnSpPr>
        <p:spPr>
          <a:xfrm flipH="1">
            <a:off x="5508107" y="3861048"/>
            <a:ext cx="682922" cy="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1763688" y="4917021"/>
            <a:ext cx="2743351" cy="10081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are expected to refer to the rest of the novel and contextualise the extract as relevant. They are not expected to use quotes from other parts of the novel, but they may do so if they wish.</a:t>
            </a:r>
            <a:endParaRPr lang="en-GB" sz="1000" dirty="0">
              <a:latin typeface="Arial" panose="020B0604020202020204" pitchFamily="34" charset="0"/>
              <a:cs typeface="Arial" panose="020B0604020202020204" pitchFamily="34" charset="0"/>
            </a:endParaRPr>
          </a:p>
        </p:txBody>
      </p:sp>
      <p:cxnSp>
        <p:nvCxnSpPr>
          <p:cNvPr id="37" name="Straight Arrow Connector 36"/>
          <p:cNvCxnSpPr/>
          <p:nvPr/>
        </p:nvCxnSpPr>
        <p:spPr>
          <a:xfrm flipV="1">
            <a:off x="4507039" y="4725144"/>
            <a:ext cx="785041" cy="28803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2" name="Rounded Rectangle 41"/>
          <p:cNvSpPr/>
          <p:nvPr/>
        </p:nvSpPr>
        <p:spPr>
          <a:xfrm>
            <a:off x="6191029" y="3356992"/>
            <a:ext cx="2874106" cy="10081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Depending on the chosen text, candidates may consider generic conventions such as:</a:t>
            </a:r>
          </a:p>
          <a:p>
            <a:r>
              <a:rPr lang="en-GB" sz="1000" dirty="0" smtClean="0">
                <a:latin typeface="Arial" panose="020B0604020202020204" pitchFamily="34" charset="0"/>
                <a:cs typeface="Arial" panose="020B0604020202020204" pitchFamily="34" charset="0"/>
              </a:rPr>
              <a:t>-  war, gothic, romantic, post-     </a:t>
            </a:r>
          </a:p>
          <a:p>
            <a:r>
              <a:rPr lang="en-GB" sz="1000" dirty="0" smtClean="0">
                <a:latin typeface="Arial" panose="020B0604020202020204" pitchFamily="34" charset="0"/>
                <a:cs typeface="Arial" panose="020B0604020202020204" pitchFamily="34" charset="0"/>
              </a:rPr>
              <a:t>   colonialism, modernism, the oral </a:t>
            </a:r>
          </a:p>
          <a:p>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 tradition etc.</a:t>
            </a:r>
            <a:endParaRPr lang="en-GB" sz="1000" dirty="0">
              <a:latin typeface="Arial" panose="020B0604020202020204" pitchFamily="34" charset="0"/>
              <a:cs typeface="Arial" panose="020B0604020202020204" pitchFamily="34" charset="0"/>
            </a:endParaRPr>
          </a:p>
        </p:txBody>
      </p:sp>
      <p:cxnSp>
        <p:nvCxnSpPr>
          <p:cNvPr id="17" name="Straight Arrow Connector 16"/>
          <p:cNvCxnSpPr/>
          <p:nvPr/>
        </p:nvCxnSpPr>
        <p:spPr>
          <a:xfrm flipH="1">
            <a:off x="2047262" y="1057089"/>
            <a:ext cx="4113640" cy="91884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0002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subTnLst>
                                    <p:set>
                                      <p:cBhvr override="childStyle">
                                        <p:cTn dur="1" fill="hold" display="0" masterRel="nextClick" afterEffect="1"/>
                                        <p:tgtEl>
                                          <p:spTgt spid="42"/>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9" grpId="0" animBg="1"/>
      <p:bldP spid="25" grpId="0" animBg="1"/>
      <p:bldP spid="34" grpId="0" animBg="1"/>
      <p:bldP spid="4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751344"/>
            <a:ext cx="8964488" cy="4401205"/>
          </a:xfrm>
          <a:prstGeom prst="rect">
            <a:avLst/>
          </a:prstGeom>
        </p:spPr>
        <p:txBody>
          <a:bodyPr wrap="square">
            <a:spAutoFit/>
          </a:bodyPr>
          <a:lstStyle/>
          <a:p>
            <a:pPr algn="ctr"/>
            <a:r>
              <a:rPr lang="en-GB" sz="1400" b="1" dirty="0">
                <a:latin typeface="Arial" panose="020B0604020202020204" pitchFamily="34" charset="0"/>
                <a:cs typeface="Arial" panose="020B0604020202020204" pitchFamily="34" charset="0"/>
              </a:rPr>
              <a:t>Section B – The language of poetry </a:t>
            </a:r>
            <a:endParaRPr lang="en-GB" sz="1400" b="1" dirty="0" smtClean="0">
              <a:latin typeface="Arial" panose="020B0604020202020204" pitchFamily="34" charset="0"/>
              <a:cs typeface="Arial" panose="020B0604020202020204" pitchFamily="34" charset="0"/>
            </a:endParaRPr>
          </a:p>
          <a:p>
            <a:pPr algn="ctr"/>
            <a:endParaRPr lang="en-GB" sz="1400" dirty="0">
              <a:latin typeface="Arial" panose="020B0604020202020204" pitchFamily="34" charset="0"/>
              <a:cs typeface="Arial" panose="020B0604020202020204" pitchFamily="34" charset="0"/>
            </a:endParaRPr>
          </a:p>
          <a:p>
            <a:pPr algn="ctr"/>
            <a:r>
              <a:rPr lang="en-GB" sz="1400" dirty="0">
                <a:latin typeface="Arial" panose="020B0604020202020204" pitchFamily="34" charset="0"/>
                <a:cs typeface="Arial" panose="020B0604020202020204" pitchFamily="34" charset="0"/>
              </a:rPr>
              <a:t>William Blake </a:t>
            </a:r>
          </a:p>
          <a:p>
            <a:pPr algn="ctr"/>
            <a:r>
              <a:rPr lang="en-GB" sz="1400" dirty="0">
                <a:latin typeface="Arial" panose="020B0604020202020204" pitchFamily="34" charset="0"/>
                <a:cs typeface="Arial" panose="020B0604020202020204" pitchFamily="34" charset="0"/>
              </a:rPr>
              <a:t>Emily Dickinson </a:t>
            </a:r>
          </a:p>
          <a:p>
            <a:pPr algn="ctr"/>
            <a:r>
              <a:rPr lang="en-GB" sz="1400" dirty="0">
                <a:latin typeface="Arial" panose="020B0604020202020204" pitchFamily="34" charset="0"/>
                <a:cs typeface="Arial" panose="020B0604020202020204" pitchFamily="34" charset="0"/>
              </a:rPr>
              <a:t>Seamus Heaney </a:t>
            </a:r>
          </a:p>
          <a:p>
            <a:pPr algn="ctr"/>
            <a:r>
              <a:rPr lang="en-GB" sz="1400" dirty="0" err="1">
                <a:latin typeface="Arial" panose="020B0604020202020204" pitchFamily="34" charset="0"/>
                <a:cs typeface="Arial" panose="020B0604020202020204" pitchFamily="34" charset="0"/>
              </a:rPr>
              <a:t>Eavan</a:t>
            </a:r>
            <a:r>
              <a:rPr lang="en-GB" sz="1400" dirty="0">
                <a:latin typeface="Arial" panose="020B0604020202020204" pitchFamily="34" charset="0"/>
                <a:cs typeface="Arial" panose="020B0604020202020204" pitchFamily="34" charset="0"/>
              </a:rPr>
              <a:t> Boland </a:t>
            </a:r>
          </a:p>
          <a:p>
            <a:pPr algn="ctr"/>
            <a:r>
              <a:rPr lang="en-GB" sz="1400" dirty="0">
                <a:latin typeface="Arial" panose="020B0604020202020204" pitchFamily="34" charset="0"/>
                <a:cs typeface="Arial" panose="020B0604020202020204" pitchFamily="34" charset="0"/>
              </a:rPr>
              <a:t>Carol Ann Duffy </a:t>
            </a:r>
          </a:p>
          <a:p>
            <a:pPr algn="ctr"/>
            <a:r>
              <a:rPr lang="en-GB" sz="1400" dirty="0">
                <a:latin typeface="Arial" panose="020B0604020202020204" pitchFamily="34" charset="0"/>
                <a:cs typeface="Arial" panose="020B0604020202020204" pitchFamily="34" charset="0"/>
              </a:rPr>
              <a:t>Jacob Sam-La Rose </a:t>
            </a:r>
            <a:endParaRPr lang="en-GB" sz="1400" dirty="0" smtClean="0">
              <a:latin typeface="Arial" panose="020B0604020202020204" pitchFamily="34" charset="0"/>
              <a:cs typeface="Arial" panose="020B0604020202020204" pitchFamily="34" charset="0"/>
            </a:endParaRPr>
          </a:p>
          <a:p>
            <a:pPr algn="ctr"/>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Answer </a:t>
            </a:r>
            <a:r>
              <a:rPr lang="en-GB" sz="1400" b="1" dirty="0">
                <a:latin typeface="Arial" panose="020B0604020202020204" pitchFamily="34" charset="0"/>
                <a:cs typeface="Arial" panose="020B0604020202020204" pitchFamily="34" charset="0"/>
              </a:rPr>
              <a:t>one </a:t>
            </a:r>
            <a:r>
              <a:rPr lang="en-GB" sz="1400" dirty="0">
                <a:latin typeface="Arial" panose="020B0604020202020204" pitchFamily="34" charset="0"/>
                <a:cs typeface="Arial" panose="020B0604020202020204" pitchFamily="34" charset="0"/>
              </a:rPr>
              <a:t>question from </a:t>
            </a:r>
            <a:r>
              <a:rPr lang="en-GB" sz="1400" b="1" dirty="0">
                <a:latin typeface="Arial" panose="020B0604020202020204" pitchFamily="34" charset="0"/>
                <a:cs typeface="Arial" panose="020B0604020202020204" pitchFamily="34" charset="0"/>
              </a:rPr>
              <a:t>this section </a:t>
            </a:r>
            <a:r>
              <a:rPr lang="en-GB" sz="1400" dirty="0">
                <a:latin typeface="Arial" panose="020B0604020202020204" pitchFamily="34" charset="0"/>
                <a:cs typeface="Arial" panose="020B0604020202020204" pitchFamily="34" charset="0"/>
              </a:rPr>
              <a:t>on your </a:t>
            </a:r>
            <a:r>
              <a:rPr lang="en-GB" sz="1400" b="1" dirty="0">
                <a:latin typeface="Arial" panose="020B0604020202020204" pitchFamily="34" charset="0"/>
                <a:cs typeface="Arial" panose="020B0604020202020204" pitchFamily="34" charset="0"/>
              </a:rPr>
              <a:t>chosen poetry text</a:t>
            </a:r>
            <a:r>
              <a:rPr lang="en-GB" sz="1400" dirty="0">
                <a:latin typeface="Arial" panose="020B0604020202020204" pitchFamily="34" charset="0"/>
                <a:cs typeface="Arial" panose="020B0604020202020204" pitchFamily="34" charset="0"/>
              </a:rPr>
              <a:t>. You should spend about 45 minutes on this section. </a:t>
            </a:r>
          </a:p>
          <a:p>
            <a:endParaRPr lang="en-GB" sz="1400"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7 </a:t>
            </a:r>
            <a:r>
              <a:rPr lang="en-GB" sz="1400" b="1" dirty="0" smtClean="0">
                <a:latin typeface="Arial" panose="020B0604020202020204" pitchFamily="34" charset="0"/>
                <a:cs typeface="Arial" panose="020B0604020202020204" pitchFamily="34" charset="0"/>
              </a:rPr>
              <a:t>     William </a:t>
            </a:r>
            <a:r>
              <a:rPr lang="en-GB" sz="1400" b="1" dirty="0">
                <a:latin typeface="Arial" panose="020B0604020202020204" pitchFamily="34" charset="0"/>
                <a:cs typeface="Arial" panose="020B0604020202020204" pitchFamily="34" charset="0"/>
              </a:rPr>
              <a:t>Blake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smtClean="0">
                <a:latin typeface="Arial" panose="020B0604020202020204" pitchFamily="34" charset="0"/>
                <a:cs typeface="Arial" panose="020B0604020202020204" pitchFamily="34" charset="0"/>
              </a:rPr>
              <a:t>        Compare </a:t>
            </a:r>
            <a:r>
              <a:rPr lang="en-GB" sz="1400" dirty="0">
                <a:latin typeface="Arial" panose="020B0604020202020204" pitchFamily="34" charset="0"/>
                <a:cs typeface="Arial" panose="020B0604020202020204" pitchFamily="34" charset="0"/>
              </a:rPr>
              <a:t>the ways Blake uses language and poetic techniques in ‘The </a:t>
            </a:r>
            <a:r>
              <a:rPr lang="en-GB" sz="1400" dirty="0" smtClean="0">
                <a:latin typeface="Arial" panose="020B0604020202020204" pitchFamily="34" charset="0"/>
                <a:cs typeface="Arial" panose="020B0604020202020204" pitchFamily="34" charset="0"/>
              </a:rPr>
              <a:t>Echoing </a:t>
            </a:r>
            <a:r>
              <a:rPr lang="en-GB" sz="1400" dirty="0">
                <a:latin typeface="Arial" panose="020B0604020202020204" pitchFamily="34" charset="0"/>
                <a:cs typeface="Arial" panose="020B0604020202020204" pitchFamily="34" charset="0"/>
              </a:rPr>
              <a:t>Green’ and ‘The </a:t>
            </a:r>
            <a:r>
              <a:rPr lang="en-GB" sz="1400" dirty="0" smtClean="0">
                <a:latin typeface="Arial" panose="020B0604020202020204" pitchFamily="34" charset="0"/>
                <a:cs typeface="Arial" panose="020B0604020202020204" pitchFamily="34" charset="0"/>
              </a:rPr>
              <a:t>     </a:t>
            </a:r>
          </a:p>
          <a:p>
            <a:r>
              <a:rPr lang="en-GB" sz="1400" dirty="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       Garden </a:t>
            </a:r>
            <a:r>
              <a:rPr lang="en-GB" sz="1400" dirty="0">
                <a:latin typeface="Arial" panose="020B0604020202020204" pitchFamily="34" charset="0"/>
                <a:cs typeface="Arial" panose="020B0604020202020204" pitchFamily="34" charset="0"/>
              </a:rPr>
              <a:t>of Love’. </a:t>
            </a:r>
            <a:endParaRPr lang="en-GB" sz="1400" dirty="0" smtClean="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smtClean="0">
                <a:latin typeface="Arial" panose="020B0604020202020204" pitchFamily="34" charset="0"/>
                <a:cs typeface="Arial" panose="020B0604020202020204" pitchFamily="34" charset="0"/>
              </a:rPr>
              <a:t>        Support </a:t>
            </a:r>
            <a:r>
              <a:rPr lang="en-GB" sz="1400" dirty="0">
                <a:latin typeface="Arial" panose="020B0604020202020204" pitchFamily="34" charset="0"/>
                <a:cs typeface="Arial" panose="020B0604020202020204" pitchFamily="34" charset="0"/>
              </a:rPr>
              <a:t>your answer with reference to relevant contextual </a:t>
            </a:r>
            <a:r>
              <a:rPr lang="en-GB" sz="1400" dirty="0" smtClean="0">
                <a:latin typeface="Arial" panose="020B0604020202020204" pitchFamily="34" charset="0"/>
                <a:cs typeface="Arial" panose="020B0604020202020204" pitchFamily="34" charset="0"/>
              </a:rPr>
              <a:t>factors</a:t>
            </a:r>
            <a:endParaRPr lang="en-GB" sz="1400" dirty="0">
              <a:latin typeface="Arial" panose="020B0604020202020204" pitchFamily="34" charset="0"/>
              <a:cs typeface="Arial" panose="020B0604020202020204" pitchFamily="34" charset="0"/>
            </a:endParaRPr>
          </a:p>
          <a:p>
            <a:endParaRPr lang="en-GB" sz="1400" b="1" dirty="0" smtClean="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	</a:t>
            </a:r>
            <a:r>
              <a:rPr lang="en-GB" sz="1400" b="1" dirty="0" smtClean="0">
                <a:latin typeface="Arial" panose="020B0604020202020204" pitchFamily="34" charset="0"/>
                <a:cs typeface="Arial" panose="020B0604020202020204" pitchFamily="34" charset="0"/>
              </a:rPr>
              <a:t>								[25</a:t>
            </a:r>
            <a:r>
              <a:rPr lang="en-GB" sz="1400" b="1" dirty="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sp>
        <p:nvSpPr>
          <p:cNvPr id="3" name="Rounded Rectangle 2"/>
          <p:cNvSpPr/>
          <p:nvPr/>
        </p:nvSpPr>
        <p:spPr>
          <a:xfrm>
            <a:off x="7021087" y="333039"/>
            <a:ext cx="1863824" cy="6417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In Section B there are six poets to choose from. Each poetry collection consists of 15 poems.</a:t>
            </a:r>
            <a:endParaRPr lang="en-GB" sz="1000" dirty="0">
              <a:latin typeface="Arial" panose="020B0604020202020204" pitchFamily="34" charset="0"/>
              <a:cs typeface="Arial" panose="020B0604020202020204" pitchFamily="34" charset="0"/>
            </a:endParaRPr>
          </a:p>
        </p:txBody>
      </p:sp>
      <p:cxnSp>
        <p:nvCxnSpPr>
          <p:cNvPr id="4" name="Straight Arrow Connector 3"/>
          <p:cNvCxnSpPr/>
          <p:nvPr/>
        </p:nvCxnSpPr>
        <p:spPr>
          <a:xfrm flipH="1">
            <a:off x="7826141" y="2132856"/>
            <a:ext cx="253716" cy="57606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6385893" y="4728310"/>
            <a:ext cx="1270388" cy="100178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AO1: </a:t>
            </a:r>
            <a:r>
              <a:rPr lang="en-GB" sz="1000" dirty="0">
                <a:latin typeface="Arial" panose="020B0604020202020204" pitchFamily="34" charset="0"/>
                <a:cs typeface="Arial" panose="020B0604020202020204" pitchFamily="34" charset="0"/>
              </a:rPr>
              <a:t>6</a:t>
            </a:r>
            <a:r>
              <a:rPr lang="en-GB" sz="1000" dirty="0" smtClean="0">
                <a:latin typeface="Arial" panose="020B0604020202020204" pitchFamily="34" charset="0"/>
                <a:cs typeface="Arial" panose="020B0604020202020204" pitchFamily="34" charset="0"/>
              </a:rPr>
              <a:t>% </a:t>
            </a:r>
          </a:p>
          <a:p>
            <a:r>
              <a:rPr lang="en-GB" sz="1000" dirty="0" smtClean="0">
                <a:latin typeface="Arial" panose="020B0604020202020204" pitchFamily="34" charset="0"/>
                <a:cs typeface="Arial" panose="020B0604020202020204" pitchFamily="34" charset="0"/>
              </a:rPr>
              <a:t>AO2: 8%</a:t>
            </a:r>
          </a:p>
          <a:p>
            <a:r>
              <a:rPr lang="en-GB" sz="1000" dirty="0" smtClean="0">
                <a:latin typeface="Arial" panose="020B0604020202020204" pitchFamily="34" charset="0"/>
                <a:cs typeface="Arial" panose="020B0604020202020204" pitchFamily="34" charset="0"/>
              </a:rPr>
              <a:t>AO3: </a:t>
            </a:r>
            <a:r>
              <a:rPr lang="en-GB" sz="1000" dirty="0">
                <a:latin typeface="Arial" panose="020B0604020202020204" pitchFamily="34" charset="0"/>
                <a:cs typeface="Arial" panose="020B0604020202020204" pitchFamily="34" charset="0"/>
              </a:rPr>
              <a:t>3</a:t>
            </a:r>
            <a:r>
              <a:rPr lang="en-GB" sz="1000" dirty="0" smtClean="0">
                <a:latin typeface="Arial" panose="020B0604020202020204" pitchFamily="34" charset="0"/>
                <a:cs typeface="Arial" panose="020B0604020202020204" pitchFamily="34" charset="0"/>
              </a:rPr>
              <a:t>%</a:t>
            </a:r>
          </a:p>
          <a:p>
            <a:r>
              <a:rPr lang="en-GB" sz="1000" dirty="0" smtClean="0">
                <a:latin typeface="Arial" panose="020B0604020202020204" pitchFamily="34" charset="0"/>
                <a:cs typeface="Arial" panose="020B0604020202020204" pitchFamily="34" charset="0"/>
              </a:rPr>
              <a:t>AO4: </a:t>
            </a:r>
            <a:r>
              <a:rPr lang="en-GB" sz="1000" dirty="0">
                <a:latin typeface="Arial" panose="020B0604020202020204" pitchFamily="34" charset="0"/>
                <a:cs typeface="Arial" panose="020B0604020202020204" pitchFamily="34" charset="0"/>
              </a:rPr>
              <a:t>8</a:t>
            </a:r>
            <a:r>
              <a:rPr lang="en-GB" sz="1000" dirty="0" smtClean="0">
                <a:latin typeface="Arial" panose="020B0604020202020204" pitchFamily="34" charset="0"/>
                <a:cs typeface="Arial" panose="020B0604020202020204" pitchFamily="34" charset="0"/>
              </a:rPr>
              <a:t>%</a:t>
            </a:r>
          </a:p>
          <a:p>
            <a:r>
              <a:rPr lang="en-GB" sz="1000" dirty="0" smtClean="0">
                <a:latin typeface="Arial" panose="020B0604020202020204" pitchFamily="34" charset="0"/>
                <a:cs typeface="Arial" panose="020B0604020202020204" pitchFamily="34" charset="0"/>
              </a:rPr>
              <a:t>Total: 25%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p:nvPr/>
        </p:nvCxnSpPr>
        <p:spPr>
          <a:xfrm flipV="1">
            <a:off x="7683813" y="4958646"/>
            <a:ext cx="792088" cy="2468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3901980" y="3068960"/>
            <a:ext cx="5184575" cy="64807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is a closed text exam; two poems from each collection are printed in the question paper. </a:t>
            </a:r>
            <a:r>
              <a:rPr lang="en-GB" sz="1000" dirty="0" smtClean="0">
                <a:latin typeface="Arial" panose="020B0604020202020204" pitchFamily="34" charset="0"/>
                <a:cs typeface="Arial" panose="020B0604020202020204" pitchFamily="34" charset="0"/>
              </a:rPr>
              <a:t>Candidates </a:t>
            </a:r>
            <a:r>
              <a:rPr lang="en-GB" sz="1000" dirty="0" smtClean="0">
                <a:latin typeface="Arial" panose="020B0604020202020204" pitchFamily="34" charset="0"/>
                <a:cs typeface="Arial" panose="020B0604020202020204" pitchFamily="34" charset="0"/>
              </a:rPr>
              <a:t>are expected to </a:t>
            </a:r>
            <a:r>
              <a:rPr lang="en-GB" sz="1000" dirty="0" smtClean="0">
                <a:latin typeface="Arial" panose="020B0604020202020204" pitchFamily="34" charset="0"/>
                <a:cs typeface="Arial" panose="020B0604020202020204" pitchFamily="34" charset="0"/>
              </a:rPr>
              <a:t>complete a close </a:t>
            </a:r>
            <a:r>
              <a:rPr lang="en-GB" sz="1000" dirty="0" smtClean="0">
                <a:latin typeface="Arial" panose="020B0604020202020204" pitchFamily="34" charset="0"/>
                <a:cs typeface="Arial" panose="020B0604020202020204" pitchFamily="34" charset="0"/>
              </a:rPr>
              <a:t>analysis of the poems and explore their connections.</a:t>
            </a:r>
          </a:p>
        </p:txBody>
      </p:sp>
      <p:cxnSp>
        <p:nvCxnSpPr>
          <p:cNvPr id="14" name="Straight Arrow Connector 13"/>
          <p:cNvCxnSpPr/>
          <p:nvPr/>
        </p:nvCxnSpPr>
        <p:spPr>
          <a:xfrm flipH="1" flipV="1">
            <a:off x="5652120" y="2852936"/>
            <a:ext cx="936104" cy="21602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179512" y="296652"/>
            <a:ext cx="2737119" cy="212423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t>
            </a:r>
            <a:r>
              <a:rPr lang="en-GB" sz="1000" dirty="0" smtClean="0">
                <a:latin typeface="Arial" panose="020B0604020202020204" pitchFamily="34" charset="0"/>
                <a:cs typeface="Arial" panose="020B0604020202020204" pitchFamily="34" charset="0"/>
              </a:rPr>
              <a:t>are expected to explore language and poetic techniques. The focus is on literary and stylistic methods to include as relevant:</a:t>
            </a:r>
          </a:p>
          <a:p>
            <a:pPr marL="171450" indent="-171450">
              <a:buFontTx/>
              <a:buChar char="-"/>
            </a:pPr>
            <a:r>
              <a:rPr lang="en-GB" sz="1000" dirty="0">
                <a:latin typeface="Arial" panose="020B0604020202020204" pitchFamily="34" charset="0"/>
                <a:cs typeface="Arial" panose="020B0604020202020204" pitchFamily="34" charset="0"/>
              </a:rPr>
              <a:t>i</a:t>
            </a:r>
            <a:r>
              <a:rPr lang="en-GB" sz="1000" dirty="0" smtClean="0">
                <a:latin typeface="Arial" panose="020B0604020202020204" pitchFamily="34" charset="0"/>
                <a:cs typeface="Arial" panose="020B0604020202020204" pitchFamily="34" charset="0"/>
              </a:rPr>
              <a:t>magery</a:t>
            </a:r>
          </a:p>
          <a:p>
            <a:pPr marL="171450" indent="-171450">
              <a:buFontTx/>
              <a:buChar char="-"/>
            </a:pPr>
            <a:r>
              <a:rPr lang="en-GB" sz="1000" dirty="0" smtClean="0">
                <a:latin typeface="Arial" panose="020B0604020202020204" pitchFamily="34" charset="0"/>
                <a:cs typeface="Arial" panose="020B0604020202020204" pitchFamily="34" charset="0"/>
              </a:rPr>
              <a:t>rhythm and rhyme</a:t>
            </a:r>
          </a:p>
          <a:p>
            <a:pPr marL="171450" indent="-171450">
              <a:buFontTx/>
              <a:buChar char="-"/>
            </a:pPr>
            <a:r>
              <a:rPr lang="en-GB" sz="1000" dirty="0">
                <a:latin typeface="Arial" panose="020B0604020202020204" pitchFamily="34" charset="0"/>
                <a:cs typeface="Arial" panose="020B0604020202020204" pitchFamily="34" charset="0"/>
              </a:rPr>
              <a:t>l</a:t>
            </a:r>
            <a:r>
              <a:rPr lang="en-GB" sz="1000" dirty="0" smtClean="0">
                <a:latin typeface="Arial" panose="020B0604020202020204" pitchFamily="34" charset="0"/>
                <a:cs typeface="Arial" panose="020B0604020202020204" pitchFamily="34" charset="0"/>
              </a:rPr>
              <a:t>inguistic choices e.g. phonological, lexical, semantic, grammatical.</a:t>
            </a:r>
          </a:p>
          <a:p>
            <a:pPr marL="171450" indent="-171450">
              <a:buFontTx/>
              <a:buChar char="-"/>
            </a:pPr>
            <a:r>
              <a:rPr lang="en-GB" sz="1000" dirty="0" smtClean="0">
                <a:latin typeface="Arial" panose="020B0604020202020204" pitchFamily="34" charset="0"/>
                <a:cs typeface="Arial" panose="020B0604020202020204" pitchFamily="34" charset="0"/>
              </a:rPr>
              <a:t>foregrounding and deviation through the use of repetition, patterns and other aspects.</a:t>
            </a:r>
          </a:p>
          <a:p>
            <a:pPr marL="171450" indent="-171450">
              <a:buFontTx/>
              <a:buChar char="-"/>
            </a:pPr>
            <a:endParaRPr lang="en-GB" sz="1000" dirty="0">
              <a:latin typeface="Arial" panose="020B0604020202020204" pitchFamily="34" charset="0"/>
              <a:cs typeface="Arial" panose="020B0604020202020204" pitchFamily="34" charset="0"/>
            </a:endParaRPr>
          </a:p>
        </p:txBody>
      </p:sp>
      <p:cxnSp>
        <p:nvCxnSpPr>
          <p:cNvPr id="26" name="Straight Arrow Connector 25"/>
          <p:cNvCxnSpPr/>
          <p:nvPr/>
        </p:nvCxnSpPr>
        <p:spPr>
          <a:xfrm>
            <a:off x="2916631" y="1522505"/>
            <a:ext cx="503241" cy="118641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115616" y="4869160"/>
            <a:ext cx="2743351" cy="100811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are expected to consider the context of the poems within the wider collection, </a:t>
            </a:r>
            <a:r>
              <a:rPr lang="en-GB" sz="1000" dirty="0" smtClean="0">
                <a:latin typeface="Arial" panose="020B0604020202020204" pitchFamily="34" charset="0"/>
                <a:cs typeface="Arial" panose="020B0604020202020204" pitchFamily="34" charset="0"/>
              </a:rPr>
              <a:t>for example in </a:t>
            </a:r>
            <a:r>
              <a:rPr lang="en-GB" sz="1000" dirty="0" smtClean="0">
                <a:latin typeface="Arial" panose="020B0604020202020204" pitchFamily="34" charset="0"/>
                <a:cs typeface="Arial" panose="020B0604020202020204" pitchFamily="34" charset="0"/>
              </a:rPr>
              <a:t>relation to poetic tradition, historical or religious context or significance of place and time.</a:t>
            </a:r>
            <a:endParaRPr lang="en-GB" sz="1000" dirty="0">
              <a:latin typeface="Arial" panose="020B0604020202020204" pitchFamily="34" charset="0"/>
              <a:cs typeface="Arial" panose="020B0604020202020204" pitchFamily="34" charset="0"/>
            </a:endParaRPr>
          </a:p>
        </p:txBody>
      </p:sp>
      <p:cxnSp>
        <p:nvCxnSpPr>
          <p:cNvPr id="31" name="Straight Arrow Connector 30"/>
          <p:cNvCxnSpPr/>
          <p:nvPr/>
        </p:nvCxnSpPr>
        <p:spPr>
          <a:xfrm flipV="1">
            <a:off x="3858967" y="4653136"/>
            <a:ext cx="802789" cy="57606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7056458" y="1591885"/>
            <a:ext cx="1863824" cy="6417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includes time for reading the two poems</a:t>
            </a:r>
            <a:endParaRPr lang="en-GB" sz="1000" dirty="0">
              <a:latin typeface="Arial" panose="020B0604020202020204" pitchFamily="34" charset="0"/>
              <a:cs typeface="Arial" panose="020B0604020202020204" pitchFamily="34" charset="0"/>
            </a:endParaRPr>
          </a:p>
        </p:txBody>
      </p:sp>
      <p:cxnSp>
        <p:nvCxnSpPr>
          <p:cNvPr id="15" name="Straight Arrow Connector 14"/>
          <p:cNvCxnSpPr>
            <a:stCxn id="3" idx="1"/>
          </p:cNvCxnSpPr>
          <p:nvPr/>
        </p:nvCxnSpPr>
        <p:spPr>
          <a:xfrm flipH="1">
            <a:off x="6254755" y="653909"/>
            <a:ext cx="766332" cy="25481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3055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11" grpId="0" animBg="1"/>
      <p:bldP spid="24" grpId="0" animBg="1"/>
      <p:bldP spid="30" grpId="0" animBg="1"/>
      <p:bldP spid="13"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TotalTime>
  <Words>690</Words>
  <Application>Microsoft Office PowerPoint</Application>
  <PresentationFormat>On-screen Show (4:3)</PresentationFormat>
  <Paragraphs>95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1_Custom Design</vt:lpstr>
      <vt:lpstr>PowerPoint Presentation</vt:lpstr>
      <vt:lpstr>Guidance</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English Language and Literature (EMC) H07402 interactive SAM</dc:title>
  <dc:creator>OCR</dc:creator>
  <cp:keywords>English, Language, Literature, Poetry</cp:keywords>
  <cp:lastModifiedBy>Edward Stokes</cp:lastModifiedBy>
  <cp:revision>36</cp:revision>
  <dcterms:created xsi:type="dcterms:W3CDTF">2015-10-07T12:54:48Z</dcterms:created>
  <dcterms:modified xsi:type="dcterms:W3CDTF">2016-03-01T14:38:57Z</dcterms:modified>
</cp:coreProperties>
</file>